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handoutMasterIdLst>
    <p:handoutMasterId r:id="rId11"/>
  </p:handoutMasterIdLst>
  <p:sldIdLst>
    <p:sldId id="256" r:id="rId4"/>
    <p:sldId id="1036" r:id="rId5"/>
    <p:sldId id="1037" r:id="rId6"/>
    <p:sldId id="1038" r:id="rId7"/>
    <p:sldId id="1033" r:id="rId8"/>
    <p:sldId id="1029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99FF"/>
    <a:srgbClr val="9933FF"/>
    <a:srgbClr val="FF9900"/>
    <a:srgbClr val="9900CC"/>
    <a:srgbClr val="CCCC00"/>
    <a:srgbClr val="0066FF"/>
    <a:srgbClr val="0000FF"/>
    <a:srgbClr val="33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89155" autoAdjust="0"/>
  </p:normalViewPr>
  <p:slideViewPr>
    <p:cSldViewPr snapToGrid="0" showGuides="1">
      <p:cViewPr varScale="1">
        <p:scale>
          <a:sx n="83" d="100"/>
          <a:sy n="83" d="100"/>
        </p:scale>
        <p:origin x="730" y="77"/>
      </p:cViewPr>
      <p:guideLst>
        <p:guide orient="horz" pos="217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BAA6-8617-4B2D-A55A-D36ECA8FFF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5CBAC-55BD-4436-A5E5-70474F3E1A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microsoft.com/office/2007/relationships/hdphoto" Target="../media/image3.wdp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5C16-4731-4108-99E3-1FFFAD8E8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0A381-3731-4FB6-B4AD-79F4E83BEA3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01" y="-3664"/>
            <a:ext cx="2765699" cy="8919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76" y="1459431"/>
            <a:ext cx="3924848" cy="3939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9288-41C5-4E06-9569-37254C7D4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D515-5234-4D9F-8A7C-E90436534B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"/>
            <a:ext cx="12192000" cy="15139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32938" y="2671680"/>
            <a:ext cx="9114790" cy="17532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sz="5400" b="1" dirty="0">
                <a:ln w="0"/>
                <a:solidFill>
                  <a:srgbClr val="0D257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湖南工程学院</a:t>
            </a:r>
            <a:endParaRPr lang="zh-CN" sz="5400" b="1" dirty="0">
              <a:ln w="0"/>
              <a:solidFill>
                <a:srgbClr val="0D257B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0" algn="ctr" fontAlgn="auto">
              <a:lnSpc>
                <a:spcPct val="100000"/>
              </a:lnSpc>
            </a:pPr>
            <a:r>
              <a:rPr lang="zh-CN" sz="5400" b="1" dirty="0">
                <a:ln w="0"/>
                <a:solidFill>
                  <a:srgbClr val="0D257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一卡通快捷聚合</a:t>
            </a:r>
            <a:r>
              <a:rPr lang="zh-CN" altLang="en-US" sz="5400" b="1" cap="none" spc="0" dirty="0">
                <a:ln w="0"/>
                <a:solidFill>
                  <a:srgbClr val="0D257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消费方式说明</a:t>
            </a:r>
            <a:endParaRPr lang="zh-CN" altLang="en-US" sz="5400" b="1" cap="none" spc="0" dirty="0">
              <a:ln w="0"/>
              <a:solidFill>
                <a:srgbClr val="0D257B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2668098" y="5064939"/>
            <a:ext cx="6855803" cy="1015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网络信息与现代教育技术中心</a:t>
            </a:r>
            <a:endParaRPr lang="zh-CN" altLang="en-US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服务电话：</a:t>
            </a:r>
            <a:r>
              <a:rPr lang="en-US" altLang="zh-CN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0731-58688114</a:t>
            </a:r>
            <a:endParaRPr lang="en-US" altLang="zh-CN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zh-CN" altLang="en-US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9b95e10-63c4-44b9-b8b8-77fdb5fb1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6135" y="1909445"/>
            <a:ext cx="4322445" cy="22688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5490" y="1811020"/>
            <a:ext cx="6541135" cy="26073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全程安全追溯、确保饮食安全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学校食堂采用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实名制消费方式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请各位同学使用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校园信息卡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84771" y="252919"/>
            <a:ext cx="6609145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一、聚合支付</a:t>
            </a:r>
            <a:r>
              <a:rPr lang="en-US" altLang="zh-CN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-</a:t>
            </a:r>
            <a:r>
              <a:rPr lang="zh-CN" altLang="en-US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微信支付（不需要充值）</a:t>
            </a:r>
            <a:endParaRPr lang="zh-CN" altLang="en-US" sz="2400" b="1" dirty="0">
              <a:solidFill>
                <a:srgbClr val="0D257B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3675" y="955040"/>
            <a:ext cx="3890010" cy="1131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ym typeface="+mn-ea"/>
              </a:rPr>
              <a:t>1</a:t>
            </a:r>
            <a:r>
              <a:rPr lang="zh-CN" altLang="en-US" sz="1600" b="1" dirty="0">
                <a:sym typeface="+mn-ea"/>
              </a:rPr>
              <a:t>、绑定个人手机，信息推送到企业微信。打开学校主页</a:t>
            </a:r>
            <a:r>
              <a:rPr lang="en-US" altLang="zh-CN" sz="1600" b="1" dirty="0">
                <a:sym typeface="+mn-ea"/>
              </a:rPr>
              <a:t>https://www.hnie.edu.cn/ </a:t>
            </a:r>
            <a:r>
              <a:rPr lang="zh-CN" altLang="en-US" sz="1600" b="1" dirty="0">
                <a:sym typeface="+mn-ea"/>
              </a:rPr>
              <a:t>，下拉菜单访问</a:t>
            </a:r>
            <a:r>
              <a:rPr lang="zh-CN" altLang="en-US" sz="1600" b="1" dirty="0">
                <a:solidFill>
                  <a:srgbClr val="FF0000"/>
                </a:solidFill>
                <a:sym typeface="+mn-ea"/>
              </a:rPr>
              <a:t>融合门户。</a:t>
            </a:r>
            <a:endParaRPr lang="zh-CN" altLang="en-US" sz="1600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65" y="2437130"/>
            <a:ext cx="4133850" cy="3409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78300" y="955040"/>
            <a:ext cx="34563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ym typeface="+mn-ea"/>
              </a:rPr>
              <a:t>2</a:t>
            </a:r>
            <a:r>
              <a:rPr lang="zh-CN" altLang="en-US" sz="1600" b="1" dirty="0">
                <a:sym typeface="+mn-ea"/>
              </a:rPr>
              <a:t>、通过统一身份认证平台，输入用户名（学号）、初始密码（</a:t>
            </a:r>
            <a:r>
              <a:rPr lang="en-US" altLang="zh-CN" sz="1600" b="1" dirty="0">
                <a:sym typeface="+mn-ea"/>
              </a:rPr>
              <a:t>Hnie@</a:t>
            </a:r>
            <a:r>
              <a:rPr lang="zh-CN" altLang="en-US" sz="1600" b="1" dirty="0">
                <a:sym typeface="+mn-ea"/>
              </a:rPr>
              <a:t>身份证后六位），登录融合门户。</a:t>
            </a:r>
            <a:endParaRPr lang="zh-CN" altLang="en-US" sz="1600" b="1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15" y="2437130"/>
            <a:ext cx="3423920" cy="34410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855" y="2437130"/>
            <a:ext cx="3319145" cy="3517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29220" y="955040"/>
            <a:ext cx="373697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</a:pPr>
            <a:r>
              <a:rPr lang="en-US" altLang="zh-CN" sz="1600" b="1" dirty="0"/>
              <a:t>3</a:t>
            </a:r>
            <a:r>
              <a:rPr lang="zh-CN" altLang="en-US" sz="1600" b="1" dirty="0"/>
              <a:t>、首次登录融合门户平台请按提示修改初始密码，并填写</a:t>
            </a:r>
            <a:r>
              <a:rPr lang="zh-CN" altLang="en-US" sz="1600" b="1" dirty="0">
                <a:solidFill>
                  <a:srgbClr val="FF0000"/>
                </a:solidFill>
              </a:rPr>
              <a:t>本人手机号</a:t>
            </a:r>
            <a:r>
              <a:rPr lang="zh-CN" altLang="en-US" sz="1600" b="1" dirty="0"/>
              <a:t>，点击发送</a:t>
            </a:r>
            <a:r>
              <a:rPr lang="zh-CN" altLang="en-US" sz="1600" b="1" dirty="0">
                <a:solidFill>
                  <a:srgbClr val="FF0000"/>
                </a:solidFill>
              </a:rPr>
              <a:t>验证码</a:t>
            </a:r>
            <a:r>
              <a:rPr lang="zh-CN" altLang="en-US" sz="1600" b="1" dirty="0"/>
              <a:t>，输入验证码后点击保存。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湖南工程学院企业微信1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" y="1214120"/>
            <a:ext cx="2996565" cy="34391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4771" y="252919"/>
            <a:ext cx="6609145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一、聚合支付</a:t>
            </a:r>
            <a:r>
              <a:rPr lang="en-US" altLang="zh-CN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-</a:t>
            </a:r>
            <a:r>
              <a:rPr lang="zh-CN" altLang="en-US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微信支付（不需要充值）</a:t>
            </a:r>
            <a:endParaRPr lang="zh-CN" altLang="en-US" sz="2400" b="1" dirty="0">
              <a:solidFill>
                <a:srgbClr val="0D257B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2415" y="788035"/>
            <a:ext cx="11656060" cy="57912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</a:pPr>
            <a:r>
              <a:rPr lang="en-US" altLang="zh-CN" sz="1600" b="1" dirty="0"/>
              <a:t>4</a:t>
            </a:r>
            <a:r>
              <a:rPr lang="zh-CN" altLang="en-US" sz="1600" b="1" dirty="0"/>
              <a:t>、</a:t>
            </a:r>
            <a:r>
              <a:rPr lang="zh-CN" sz="1600" b="1" dirty="0"/>
              <a:t>用</a:t>
            </a:r>
            <a:r>
              <a:rPr lang="en-US" altLang="zh-CN" sz="1600" b="1" dirty="0">
                <a:solidFill>
                  <a:srgbClr val="FF0000"/>
                </a:solidFill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</a:rPr>
              <a:t>微信</a:t>
            </a:r>
            <a:r>
              <a:rPr lang="en-US" altLang="zh-CN" sz="1600" b="1" dirty="0">
                <a:solidFill>
                  <a:srgbClr val="FF0000"/>
                </a:solidFill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</a:rPr>
              <a:t>扫学校企业微信二维码</a:t>
            </a:r>
            <a:r>
              <a:rPr lang="zh-CN" altLang="en-US" sz="1600" b="1" dirty="0"/>
              <a:t>后点击</a:t>
            </a:r>
            <a:r>
              <a:rPr lang="en-US" altLang="zh-CN" sz="1600" b="1" dirty="0">
                <a:solidFill>
                  <a:srgbClr val="FF0000"/>
                </a:solidFill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</a:rPr>
              <a:t>关注</a:t>
            </a:r>
            <a:r>
              <a:rPr lang="en-US" altLang="zh-CN" sz="1600" b="1" dirty="0">
                <a:solidFill>
                  <a:srgbClr val="FF0000"/>
                </a:solidFill>
              </a:rPr>
              <a:t>”</a:t>
            </a:r>
            <a:r>
              <a:rPr lang="zh-CN" altLang="en-US" sz="1600" b="1" dirty="0"/>
              <a:t>，通过</a:t>
            </a:r>
            <a:r>
              <a:rPr lang="en-US" altLang="zh-CN" sz="1600" b="1" dirty="0"/>
              <a:t>“</a:t>
            </a:r>
            <a:r>
              <a:rPr lang="zh-CN" altLang="en-US" sz="1600" b="1" dirty="0">
                <a:solidFill>
                  <a:srgbClr val="FF0000"/>
                </a:solidFill>
              </a:rPr>
              <a:t>本人手机号码</a:t>
            </a:r>
            <a:r>
              <a:rPr lang="en-US" altLang="zh-CN" sz="1600" b="1" dirty="0"/>
              <a:t>”</a:t>
            </a:r>
            <a:r>
              <a:rPr lang="zh-CN" altLang="en-US" sz="1600" b="1" dirty="0"/>
              <a:t>进行身份验证，成功加入企业微信后，打开微信</a:t>
            </a:r>
            <a:r>
              <a:rPr lang="en-US" altLang="zh-CN" sz="1600" b="1" dirty="0">
                <a:solidFill>
                  <a:srgbClr val="FF0000"/>
                </a:solidFill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</a:rPr>
              <a:t>通讯录</a:t>
            </a:r>
            <a:r>
              <a:rPr lang="en-US" altLang="zh-CN" sz="1600" b="1" dirty="0">
                <a:solidFill>
                  <a:srgbClr val="FF0000"/>
                </a:solidFill>
              </a:rPr>
              <a:t>”</a:t>
            </a:r>
            <a:r>
              <a:rPr lang="zh-CN" altLang="en-US" sz="1600" b="1" dirty="0"/>
              <a:t>，点击我的企业中的</a:t>
            </a:r>
            <a:r>
              <a:rPr lang="en-US" altLang="zh-CN" sz="1600" b="1" dirty="0">
                <a:solidFill>
                  <a:srgbClr val="FF0000"/>
                </a:solidFill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</a:rPr>
              <a:t>湖南工程学院</a:t>
            </a:r>
            <a:r>
              <a:rPr lang="en-US" altLang="zh-CN" sz="1600" b="1" dirty="0">
                <a:solidFill>
                  <a:srgbClr val="FF0000"/>
                </a:solidFill>
              </a:rPr>
              <a:t>”</a:t>
            </a:r>
            <a:r>
              <a:rPr lang="zh-CN" altLang="en-US" sz="1600" b="1" dirty="0"/>
              <a:t>，首次使用找到并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点击</a:t>
            </a:r>
            <a:r>
              <a:rPr lang="en-US" altLang="zh-CN" sz="1600" b="1" dirty="0">
                <a:solidFill>
                  <a:srgbClr val="FF0000"/>
                </a:solidFill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</a:rPr>
              <a:t>校园信息卡</a:t>
            </a:r>
            <a:r>
              <a:rPr lang="en-US" altLang="zh-CN" sz="1600" b="1" dirty="0">
                <a:solidFill>
                  <a:srgbClr val="FF0000"/>
                </a:solidFill>
              </a:rPr>
              <a:t>”</a:t>
            </a:r>
            <a:r>
              <a:rPr lang="zh-CN" altLang="en-US" sz="1600" b="1" dirty="0"/>
              <a:t>激活应用，随后即可</a:t>
            </a:r>
            <a:r>
              <a:rPr lang="zh-CN" altLang="en-US" sz="1600" b="1" dirty="0">
                <a:sym typeface="+mn-ea"/>
              </a:rPr>
              <a:t>通过个人微信直接扫码消费。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05" y="4469130"/>
            <a:ext cx="1945005" cy="18122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055" y="1743075"/>
            <a:ext cx="2811780" cy="1583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375" y="4016375"/>
            <a:ext cx="2791460" cy="23729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820" y="1518285"/>
            <a:ext cx="2468880" cy="48710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685" y="1518285"/>
            <a:ext cx="2481580" cy="4939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84771" y="252919"/>
            <a:ext cx="6609145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二、聚合支付</a:t>
            </a:r>
            <a:r>
              <a:rPr lang="en-US" altLang="zh-CN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-</a:t>
            </a:r>
            <a:r>
              <a:rPr lang="zh-CN" altLang="en-US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支付宝</a:t>
            </a:r>
            <a:r>
              <a:rPr lang="zh-CN" altLang="en-US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支付（不需要充值）</a:t>
            </a:r>
            <a:endParaRPr lang="zh-CN" altLang="en-US" sz="2400" b="1" dirty="0">
              <a:solidFill>
                <a:srgbClr val="0D257B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7960" y="713105"/>
            <a:ext cx="11831320" cy="968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sym typeface="+mn-ea"/>
              </a:rPr>
              <a:t>打开</a:t>
            </a:r>
            <a:r>
              <a:rPr lang="zh-CN" altLang="en-US" b="1" dirty="0">
                <a:sym typeface="+mn-ea"/>
              </a:rPr>
              <a:t>支付宝，搜索并关注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湖南工程学院聚支付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，绑定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校园卡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1400" b="1" dirty="0">
                <a:sym typeface="+mn-ea"/>
              </a:rPr>
              <a:t>（查询密码身份证号码后六位，有</a:t>
            </a:r>
            <a:r>
              <a:rPr lang="en-US" altLang="zh-CN" sz="1400" b="1" dirty="0">
                <a:sym typeface="+mn-ea"/>
              </a:rPr>
              <a:t>X</a:t>
            </a:r>
            <a:r>
              <a:rPr lang="zh-CN" altLang="en-US" sz="1400" b="1" dirty="0">
                <a:sym typeface="+mn-ea"/>
              </a:rPr>
              <a:t>往前挪一位）</a:t>
            </a:r>
            <a:r>
              <a:rPr lang="zh-CN" altLang="en-US" sz="2000" dirty="0">
                <a:sym typeface="+mn-ea"/>
              </a:rPr>
              <a:t>，</a:t>
            </a:r>
            <a:r>
              <a:rPr lang="zh-CN" altLang="en-US" dirty="0">
                <a:sym typeface="+mn-ea"/>
              </a:rPr>
              <a:t>绑定成功后即可用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支付宝付款码</a:t>
            </a:r>
            <a:r>
              <a:rPr lang="zh-CN" altLang="en-US" dirty="0">
                <a:sym typeface="+mn-ea"/>
              </a:rPr>
              <a:t>扫码支付。</a:t>
            </a:r>
            <a:endParaRPr lang="zh-CN" altLang="en-US" dirty="0"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700145" y="1609090"/>
            <a:ext cx="6396990" cy="4911725"/>
            <a:chOff x="2256" y="2345"/>
            <a:chExt cx="10276" cy="798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56" y="2345"/>
              <a:ext cx="5529" cy="798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5" y="2345"/>
              <a:ext cx="4747" cy="285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2" y="5196"/>
              <a:ext cx="4760" cy="51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187960" y="793750"/>
            <a:ext cx="985774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ym typeface="+mn-ea"/>
              </a:rPr>
              <a:t>我校已实现基于云闪付的实名认证，打开云闪付的</a:t>
            </a:r>
            <a:r>
              <a:rPr lang="en-US" altLang="zh-CN" sz="2000" b="1" dirty="0">
                <a:sym typeface="+mn-ea"/>
              </a:rPr>
              <a:t>“</a:t>
            </a:r>
            <a:r>
              <a:rPr lang="zh-CN" altLang="en-US" sz="2000" b="1" dirty="0">
                <a:sym typeface="+mn-ea"/>
              </a:rPr>
              <a:t>付款码</a:t>
            </a:r>
            <a:r>
              <a:rPr lang="en-US" altLang="zh-CN" sz="2000" b="1" dirty="0">
                <a:sym typeface="+mn-ea"/>
              </a:rPr>
              <a:t>”</a:t>
            </a:r>
            <a:r>
              <a:rPr lang="zh-CN" altLang="en-US" sz="2000" b="1" dirty="0">
                <a:sym typeface="+mn-ea"/>
              </a:rPr>
              <a:t>可直接在食堂扫码消费。</a:t>
            </a:r>
            <a:endParaRPr lang="zh-CN" altLang="en-US" sz="2000" b="1" dirty="0"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88695" y="1530350"/>
            <a:ext cx="6740525" cy="4572000"/>
            <a:chOff x="1557" y="2410"/>
            <a:chExt cx="10615" cy="72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57" y="2410"/>
              <a:ext cx="4695" cy="72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8" y="2410"/>
              <a:ext cx="5254" cy="694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311771" y="254189"/>
            <a:ext cx="6609145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三、聚合支付</a:t>
            </a:r>
            <a:r>
              <a:rPr lang="en-US" altLang="zh-CN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-</a:t>
            </a:r>
            <a:r>
              <a:rPr lang="en-US" altLang="zh-CN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rgbClr val="0D257B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云闪付（不需要充值）</a:t>
            </a:r>
            <a:endParaRPr lang="zh-CN" altLang="en-US" sz="2400" b="1" dirty="0">
              <a:solidFill>
                <a:srgbClr val="0D257B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FhZjA0NDUzNjIxY2IwMzIzZGY0MGI3MGVkMmI0MDgifQ=="/>
  <p:tag name="KSO_WPP_MARK_KEY" val="5e3a036a-4360-48b6-af67-ab2ceb4c168a"/>
  <p:tag name="commondata" val="eyJoZGlkIjoiYWQxODQ2OWJmOGM2YWVjOWVmMjZkYTgzNWQwOGEwZD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WPS 演示</Application>
  <PresentationFormat>宽屏</PresentationFormat>
  <Paragraphs>31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华文新魏</vt:lpstr>
      <vt:lpstr>微软雅黑</vt:lpstr>
      <vt:lpstr>Arial Unicode MS</vt:lpstr>
      <vt:lpstr>等线 Light</vt:lpstr>
      <vt:lpstr>等线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7908</dc:creator>
  <cp:lastModifiedBy>网络信息中心</cp:lastModifiedBy>
  <cp:revision>165</cp:revision>
  <dcterms:created xsi:type="dcterms:W3CDTF">2020-08-21T09:03:00Z</dcterms:created>
  <dcterms:modified xsi:type="dcterms:W3CDTF">2025-10-28T03:07:04Z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A2F21D59C7974C809BBBF56C1298ADE2_12</vt:lpwstr>
  </property>
</Properties>
</file>